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Nunito"/>
      <p:regular r:id="rId33"/>
      <p:bold r:id="rId34"/>
      <p:italic r:id="rId35"/>
      <p:boldItalic r:id="rId36"/>
    </p:embeddedFont>
    <p:embeddedFont>
      <p:font typeface="Maven Pro"/>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Nunito-italic.fntdata"/><Relationship Id="rId12" Type="http://schemas.openxmlformats.org/officeDocument/2006/relationships/slide" Target="slides/slide7.xml"/><Relationship Id="rId34" Type="http://schemas.openxmlformats.org/officeDocument/2006/relationships/font" Target="fonts/Nunito-bold.fntdata"/><Relationship Id="rId15" Type="http://schemas.openxmlformats.org/officeDocument/2006/relationships/slide" Target="slides/slide10.xml"/><Relationship Id="rId37" Type="http://schemas.openxmlformats.org/officeDocument/2006/relationships/font" Target="fonts/MavenPro-regular.fntdata"/><Relationship Id="rId14" Type="http://schemas.openxmlformats.org/officeDocument/2006/relationships/slide" Target="slides/slide9.xml"/><Relationship Id="rId36" Type="http://schemas.openxmlformats.org/officeDocument/2006/relationships/font" Target="fonts/Nuni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MavenPr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4279b6a71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4279b6a71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4279b6a71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4279b6a71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279a7e84b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4279a7e84b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279a7e84b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279a7e84b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279a7e84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279a7e84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279a7e84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279a7e84b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27cb7f617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27cb7f617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279a7e84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279a7e84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279a7e84b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279a7e84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4279a7e84b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279a7e84b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279a7e84b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279a7e84b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279a7e84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279a7e84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279a7e84b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279a7e84b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4279a7e84b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4279a7e84b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279a7e84b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4279a7e84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279a7e84b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4279a7e84b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4279a7e84b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4279a7e84b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2794ddbf6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2794ddbf6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2794ddbf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2794ddb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279b6a7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279b6a7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279b6a71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279b6a71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279b6a71e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279b6a71e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279b6a71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279b6a71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jpg"/></Relationships>
</file>

<file path=ppt/slides/_rels/slide27.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6.jpg"/><Relationship Id="rId13" Type="http://schemas.openxmlformats.org/officeDocument/2006/relationships/image" Target="../media/image9.jpg"/><Relationship Id="rId12"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16.png"/><Relationship Id="rId9" Type="http://schemas.openxmlformats.org/officeDocument/2006/relationships/image" Target="../media/image12.png"/><Relationship Id="rId15" Type="http://schemas.openxmlformats.org/officeDocument/2006/relationships/image" Target="../media/image18.png"/><Relationship Id="rId14" Type="http://schemas.openxmlformats.org/officeDocument/2006/relationships/image" Target="../media/image14.png"/><Relationship Id="rId17" Type="http://schemas.openxmlformats.org/officeDocument/2006/relationships/image" Target="../media/image15.png"/><Relationship Id="rId16" Type="http://schemas.openxmlformats.org/officeDocument/2006/relationships/image" Target="../media/image8.jpg"/><Relationship Id="rId5" Type="http://schemas.openxmlformats.org/officeDocument/2006/relationships/image" Target="../media/image13.png"/><Relationship Id="rId6" Type="http://schemas.openxmlformats.org/officeDocument/2006/relationships/image" Target="../media/image11.png"/><Relationship Id="rId7" Type="http://schemas.openxmlformats.org/officeDocument/2006/relationships/image" Target="../media/image7.jpg"/><Relationship Id="rId8"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443175"/>
            <a:ext cx="7918500" cy="30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Object Oriented Programming using C++</a:t>
            </a:r>
            <a:endParaRPr sz="4800"/>
          </a:p>
        </p:txBody>
      </p:sp>
      <p:sp>
        <p:nvSpPr>
          <p:cNvPr id="278" name="Google Shape;278;p13"/>
          <p:cNvSpPr txBox="1"/>
          <p:nvPr>
            <p:ph idx="1" type="subTitle"/>
          </p:nvPr>
        </p:nvSpPr>
        <p:spPr>
          <a:xfrm>
            <a:off x="2497900" y="3486675"/>
            <a:ext cx="4646700" cy="13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Shivank Pathak</a:t>
            </a:r>
            <a:endParaRPr sz="3000"/>
          </a:p>
          <a:p>
            <a:pPr indent="0" lvl="0" marL="0" rtl="0" algn="ctr">
              <a:spcBef>
                <a:spcPts val="0"/>
              </a:spcBef>
              <a:spcAft>
                <a:spcPts val="0"/>
              </a:spcAft>
              <a:buNone/>
            </a:pPr>
            <a:r>
              <a:rPr lang="en" sz="3000"/>
              <a:t>Aman Kumar Gupta</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22"/>
          <p:cNvSpPr txBox="1"/>
          <p:nvPr>
            <p:ph type="title"/>
          </p:nvPr>
        </p:nvSpPr>
        <p:spPr>
          <a:xfrm>
            <a:off x="1303800" y="362600"/>
            <a:ext cx="70305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Encapsulation</a:t>
            </a:r>
            <a:endParaRPr sz="4800"/>
          </a:p>
        </p:txBody>
      </p:sp>
      <p:sp>
        <p:nvSpPr>
          <p:cNvPr id="333" name="Google Shape;333;p22"/>
          <p:cNvSpPr txBox="1"/>
          <p:nvPr>
            <p:ph idx="1" type="body"/>
          </p:nvPr>
        </p:nvSpPr>
        <p:spPr>
          <a:xfrm>
            <a:off x="1303800" y="1383250"/>
            <a:ext cx="7452300" cy="3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0000"/>
                </a:solidFill>
                <a:highlight>
                  <a:srgbClr val="FFFFFF"/>
                </a:highlight>
                <a:latin typeface="Arial"/>
                <a:ea typeface="Arial"/>
                <a:cs typeface="Arial"/>
                <a:sym typeface="Arial"/>
              </a:rPr>
              <a:t>Wrapping up of data and functions into a single unit(Class) is known as encapsulation. </a:t>
            </a:r>
            <a:endParaRPr sz="26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rPr lang="en" sz="2600">
                <a:solidFill>
                  <a:srgbClr val="000000"/>
                </a:solidFill>
                <a:highlight>
                  <a:srgbClr val="FFFFFF"/>
                </a:highlight>
                <a:latin typeface="Arial"/>
                <a:ea typeface="Arial"/>
                <a:cs typeface="Arial"/>
                <a:sym typeface="Arial"/>
              </a:rPr>
              <a:t>The data is not accessible to the outside world and only those functions which are wrapping in the class can access it. This insulation of the data from direct access by the program is called </a:t>
            </a:r>
            <a:r>
              <a:rPr b="1" lang="en" sz="2600">
                <a:solidFill>
                  <a:srgbClr val="000000"/>
                </a:solidFill>
                <a:highlight>
                  <a:srgbClr val="FFFFFF"/>
                </a:highlight>
                <a:latin typeface="Arial"/>
                <a:ea typeface="Arial"/>
                <a:cs typeface="Arial"/>
                <a:sym typeface="Arial"/>
              </a:rPr>
              <a:t>data hiding</a:t>
            </a:r>
            <a:r>
              <a:rPr lang="en" sz="2600">
                <a:solidFill>
                  <a:srgbClr val="000000"/>
                </a:solidFill>
                <a:highlight>
                  <a:srgbClr val="FFFFFF"/>
                </a:highlight>
                <a:latin typeface="Arial"/>
                <a:ea typeface="Arial"/>
                <a:cs typeface="Arial"/>
                <a:sym typeface="Arial"/>
              </a:rPr>
              <a:t>.</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Data Abstraction</a:t>
            </a:r>
            <a:endParaRPr sz="3700"/>
          </a:p>
        </p:txBody>
      </p:sp>
      <p:sp>
        <p:nvSpPr>
          <p:cNvPr id="339" name="Google Shape;339;p23"/>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500">
                <a:solidFill>
                  <a:srgbClr val="000000"/>
                </a:solidFill>
                <a:latin typeface="Arial"/>
                <a:ea typeface="Arial"/>
                <a:cs typeface="Arial"/>
                <a:sym typeface="Arial"/>
              </a:rPr>
              <a:t>Data </a:t>
            </a:r>
            <a:r>
              <a:rPr b="1" lang="en" sz="2500">
                <a:solidFill>
                  <a:srgbClr val="000000"/>
                </a:solidFill>
                <a:latin typeface="Arial"/>
                <a:ea typeface="Arial"/>
                <a:cs typeface="Arial"/>
                <a:sym typeface="Arial"/>
              </a:rPr>
              <a:t>abstraction</a:t>
            </a:r>
            <a:r>
              <a:rPr lang="en" sz="2500">
                <a:solidFill>
                  <a:srgbClr val="000000"/>
                </a:solidFill>
                <a:latin typeface="Arial"/>
                <a:ea typeface="Arial"/>
                <a:cs typeface="Arial"/>
                <a:sym typeface="Arial"/>
              </a:rPr>
              <a:t> refers to providing only essential information to the outside world and hiding their background details, i.e., to represent the needed information in program without presenting the details.</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Polymorphism</a:t>
            </a:r>
            <a:endParaRPr sz="3700"/>
          </a:p>
        </p:txBody>
      </p:sp>
      <p:sp>
        <p:nvSpPr>
          <p:cNvPr id="345" name="Google Shape;345;p24"/>
          <p:cNvSpPr txBox="1"/>
          <p:nvPr>
            <p:ph idx="2" type="body"/>
          </p:nvPr>
        </p:nvSpPr>
        <p:spPr>
          <a:xfrm>
            <a:off x="253475" y="1990050"/>
            <a:ext cx="8724000" cy="29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latin typeface="Arial"/>
                <a:ea typeface="Arial"/>
                <a:cs typeface="Arial"/>
                <a:sym typeface="Arial"/>
              </a:rPr>
              <a:t>&gt; Polymorphism means ability to take more than one form.</a:t>
            </a:r>
            <a:endParaRPr sz="2700">
              <a:solidFill>
                <a:srgbClr val="000000"/>
              </a:solidFill>
              <a:latin typeface="Arial"/>
              <a:ea typeface="Arial"/>
              <a:cs typeface="Arial"/>
              <a:sym typeface="Arial"/>
            </a:endParaRPr>
          </a:p>
          <a:p>
            <a:pPr indent="0" lvl="0" marL="0" rtl="0" algn="l">
              <a:spcBef>
                <a:spcPts val="1600"/>
              </a:spcBef>
              <a:spcAft>
                <a:spcPts val="1600"/>
              </a:spcAft>
              <a:buNone/>
            </a:pPr>
            <a:r>
              <a:rPr lang="en" sz="2700">
                <a:solidFill>
                  <a:srgbClr val="000000"/>
                </a:solidFill>
                <a:latin typeface="Arial"/>
                <a:ea typeface="Arial"/>
                <a:cs typeface="Arial"/>
                <a:sym typeface="Arial"/>
              </a:rPr>
              <a:t>&gt; An operation may exhibit different behaviors in different instances. The behavior depends upon the types of data used in the operation.</a:t>
            </a:r>
            <a:endParaRPr sz="2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Inheritance</a:t>
            </a:r>
            <a:endParaRPr sz="3900"/>
          </a:p>
        </p:txBody>
      </p:sp>
      <p:sp>
        <p:nvSpPr>
          <p:cNvPr id="351" name="Google Shape;351;p25"/>
          <p:cNvSpPr txBox="1"/>
          <p:nvPr>
            <p:ph idx="2" type="body"/>
          </p:nvPr>
        </p:nvSpPr>
        <p:spPr>
          <a:xfrm>
            <a:off x="147850" y="1644100"/>
            <a:ext cx="8871900" cy="32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 &gt; Inheritance is the method with which a class can inherit the properties of any other class.</a:t>
            </a:r>
            <a:endParaRPr sz="2900"/>
          </a:p>
          <a:p>
            <a:pPr indent="0" lvl="0" marL="0" rtl="0" algn="l">
              <a:spcBef>
                <a:spcPts val="1600"/>
              </a:spcBef>
              <a:spcAft>
                <a:spcPts val="1600"/>
              </a:spcAft>
              <a:buNone/>
            </a:pPr>
            <a:r>
              <a:rPr lang="en" sz="2900"/>
              <a:t>&gt; Here properties refers to any variables or functions. ( you’ll code these things in the later slides)</a:t>
            </a:r>
            <a:endParaRPr sz="29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6"/>
          <p:cNvSpPr txBox="1"/>
          <p:nvPr>
            <p:ph type="title"/>
          </p:nvPr>
        </p:nvSpPr>
        <p:spPr>
          <a:xfrm>
            <a:off x="1303800" y="598575"/>
            <a:ext cx="7652400" cy="86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all can we keep inside a class?</a:t>
            </a:r>
            <a:endParaRPr/>
          </a:p>
        </p:txBody>
      </p:sp>
      <p:sp>
        <p:nvSpPr>
          <p:cNvPr id="357" name="Google Shape;357;p26"/>
          <p:cNvSpPr txBox="1"/>
          <p:nvPr>
            <p:ph idx="1" type="body"/>
          </p:nvPr>
        </p:nvSpPr>
        <p:spPr>
          <a:xfrm>
            <a:off x="264050" y="1538475"/>
            <a:ext cx="8565600" cy="335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&gt; </a:t>
            </a:r>
            <a:r>
              <a:rPr lang="en" sz="2300"/>
              <a:t>Variables(In OOP it is called as Data Members).</a:t>
            </a:r>
            <a:endParaRPr sz="2300"/>
          </a:p>
          <a:p>
            <a:pPr indent="0" lvl="0" marL="0" rtl="0" algn="l">
              <a:spcBef>
                <a:spcPts val="1600"/>
              </a:spcBef>
              <a:spcAft>
                <a:spcPts val="0"/>
              </a:spcAft>
              <a:buNone/>
            </a:pPr>
            <a:r>
              <a:rPr lang="en" sz="2300"/>
              <a:t>&gt;</a:t>
            </a:r>
            <a:r>
              <a:rPr lang="en" sz="2300"/>
              <a:t> Functions</a:t>
            </a:r>
            <a:r>
              <a:rPr lang="en" sz="2300"/>
              <a:t>(In OOP it is called as Member Functions)</a:t>
            </a:r>
            <a:r>
              <a:rPr lang="en" sz="2300"/>
              <a:t>.</a:t>
            </a:r>
            <a:endParaRPr sz="2300"/>
          </a:p>
          <a:p>
            <a:pPr indent="0" lvl="0" marL="0" rtl="0" algn="l">
              <a:spcBef>
                <a:spcPts val="1600"/>
              </a:spcBef>
              <a:spcAft>
                <a:spcPts val="0"/>
              </a:spcAft>
              <a:buNone/>
            </a:pPr>
            <a:r>
              <a:rPr lang="en" sz="2300"/>
              <a:t>&gt; Objects. (Not the object of the same class)</a:t>
            </a:r>
            <a:endParaRPr sz="2300"/>
          </a:p>
          <a:p>
            <a:pPr indent="0" lvl="0" marL="0" rtl="0" algn="l">
              <a:spcBef>
                <a:spcPts val="1600"/>
              </a:spcBef>
              <a:spcAft>
                <a:spcPts val="1600"/>
              </a:spcAft>
              <a:buNone/>
            </a:pPr>
            <a:r>
              <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7"/>
          <p:cNvSpPr txBox="1"/>
          <p:nvPr>
            <p:ph type="title"/>
          </p:nvPr>
        </p:nvSpPr>
        <p:spPr>
          <a:xfrm>
            <a:off x="1303800" y="598575"/>
            <a:ext cx="7673700" cy="83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create a class and use it?</a:t>
            </a:r>
            <a:endParaRPr/>
          </a:p>
        </p:txBody>
      </p:sp>
      <p:sp>
        <p:nvSpPr>
          <p:cNvPr id="363" name="Google Shape;363;p27"/>
          <p:cNvSpPr txBox="1"/>
          <p:nvPr>
            <p:ph idx="1" type="body"/>
          </p:nvPr>
        </p:nvSpPr>
        <p:spPr>
          <a:xfrm>
            <a:off x="1303800" y="1432875"/>
            <a:ext cx="7673700" cy="30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For this, let’s get down to business.</a:t>
            </a:r>
            <a:endParaRPr sz="3100"/>
          </a:p>
          <a:p>
            <a:pPr indent="0" lvl="0" marL="0" rtl="0" algn="ctr">
              <a:spcBef>
                <a:spcPts val="1600"/>
              </a:spcBef>
              <a:spcAft>
                <a:spcPts val="1600"/>
              </a:spcAft>
              <a:buNone/>
            </a:pPr>
            <a:r>
              <a:t/>
            </a:r>
            <a:endParaRPr sz="3100"/>
          </a:p>
        </p:txBody>
      </p:sp>
      <p:pic>
        <p:nvPicPr>
          <p:cNvPr id="364" name="Google Shape;364;p27"/>
          <p:cNvPicPr preferRelativeResize="0"/>
          <p:nvPr/>
        </p:nvPicPr>
        <p:blipFill>
          <a:blip r:embed="rId3">
            <a:alphaModFix/>
          </a:blip>
          <a:stretch>
            <a:fillRect/>
          </a:stretch>
        </p:blipFill>
        <p:spPr>
          <a:xfrm>
            <a:off x="2714325" y="2188900"/>
            <a:ext cx="4130900" cy="2342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28"/>
          <p:cNvSpPr txBox="1"/>
          <p:nvPr>
            <p:ph idx="1" type="body"/>
          </p:nvPr>
        </p:nvSpPr>
        <p:spPr>
          <a:xfrm>
            <a:off x="1303800" y="355575"/>
            <a:ext cx="7589100" cy="456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But before that, we need to get acquainted with some Access Modifiers of Class:</a:t>
            </a:r>
            <a:endParaRPr sz="2200"/>
          </a:p>
          <a:p>
            <a:pPr indent="0" lvl="0" marL="0" rtl="0" algn="l">
              <a:spcBef>
                <a:spcPts val="1600"/>
              </a:spcBef>
              <a:spcAft>
                <a:spcPts val="0"/>
              </a:spcAft>
              <a:buNone/>
            </a:pPr>
            <a:r>
              <a:rPr lang="en" sz="2200"/>
              <a:t>&gt; Private: Under this modifier, variables and functions can’t be accessed by objects directly.</a:t>
            </a:r>
            <a:endParaRPr sz="2200"/>
          </a:p>
          <a:p>
            <a:pPr indent="0" lvl="0" marL="0" rtl="0" algn="l">
              <a:spcBef>
                <a:spcPts val="1600"/>
              </a:spcBef>
              <a:spcAft>
                <a:spcPts val="0"/>
              </a:spcAft>
              <a:buNone/>
            </a:pPr>
            <a:r>
              <a:rPr lang="en" sz="2200"/>
              <a:t>&gt; Public: Open to all.</a:t>
            </a:r>
            <a:endParaRPr sz="2200"/>
          </a:p>
          <a:p>
            <a:pPr indent="0" lvl="0" marL="0" rtl="0" algn="l">
              <a:spcBef>
                <a:spcPts val="1600"/>
              </a:spcBef>
              <a:spcAft>
                <a:spcPts val="1600"/>
              </a:spcAft>
              <a:buNone/>
            </a:pPr>
            <a:r>
              <a:rPr lang="en" sz="2200"/>
              <a:t>&gt; Protected: Similar to private, but have some differences in inheritance (we won’t be focussing towards it in this session).</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1303800" y="91725"/>
            <a:ext cx="7030500" cy="5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definition</a:t>
            </a:r>
            <a:endParaRPr/>
          </a:p>
        </p:txBody>
      </p:sp>
      <p:sp>
        <p:nvSpPr>
          <p:cNvPr id="375" name="Google Shape;375;p29"/>
          <p:cNvSpPr txBox="1"/>
          <p:nvPr>
            <p:ph idx="1" type="body"/>
          </p:nvPr>
        </p:nvSpPr>
        <p:spPr>
          <a:xfrm>
            <a:off x="1303800" y="1116000"/>
            <a:ext cx="7030500" cy="3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class person</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    char name[20];</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    int id;</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public:</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    void getdetails(){}</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  </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int main()</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   person p1; //p1 is a object </a:t>
            </a:r>
            <a:endParaRPr sz="1800">
              <a:solidFill>
                <a:srgbClr val="000000"/>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lang="en" sz="1800">
                <a:solidFill>
                  <a:srgbClr val="000000"/>
                </a:solidFill>
                <a:highlight>
                  <a:schemeClr val="lt1"/>
                </a:highlight>
                <a:latin typeface="Courier New"/>
                <a:ea typeface="Courier New"/>
                <a:cs typeface="Courier New"/>
                <a:sym typeface="Courier New"/>
              </a:rPr>
              <a: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0"/>
          <p:cNvSpPr txBox="1"/>
          <p:nvPr>
            <p:ph idx="1" type="body"/>
          </p:nvPr>
        </p:nvSpPr>
        <p:spPr>
          <a:xfrm>
            <a:off x="1303800" y="207700"/>
            <a:ext cx="7177200" cy="485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Oh gosh!!! So many things :’(</a:t>
            </a:r>
            <a:endParaRPr sz="2500"/>
          </a:p>
          <a:p>
            <a:pPr indent="0" lvl="0" marL="0" rtl="0" algn="ctr">
              <a:spcBef>
                <a:spcPts val="1600"/>
              </a:spcBef>
              <a:spcAft>
                <a:spcPts val="0"/>
              </a:spcAft>
              <a:buNone/>
            </a:pPr>
            <a:r>
              <a:rPr lang="en" sz="2500"/>
              <a:t>Don’t worry, we’ll cover only basics of OOPs in this session.</a:t>
            </a:r>
            <a:endParaRPr sz="2500"/>
          </a:p>
          <a:p>
            <a:pPr indent="0" lvl="0" marL="0" rtl="0" algn="l">
              <a:spcBef>
                <a:spcPts val="1600"/>
              </a:spcBef>
              <a:spcAft>
                <a:spcPts val="0"/>
              </a:spcAft>
              <a:buNone/>
            </a:pPr>
            <a:r>
              <a:rPr lang="en" sz="2000"/>
              <a:t>&gt; What are classes and objects, and how to create them?</a:t>
            </a:r>
            <a:endParaRPr sz="2000"/>
          </a:p>
          <a:p>
            <a:pPr indent="0" lvl="0" marL="0" rtl="0" algn="l">
              <a:spcBef>
                <a:spcPts val="1600"/>
              </a:spcBef>
              <a:spcAft>
                <a:spcPts val="0"/>
              </a:spcAft>
              <a:buNone/>
            </a:pPr>
            <a:r>
              <a:rPr lang="en" sz="2000"/>
              <a:t>&gt; What all can we keep inside class?</a:t>
            </a:r>
            <a:endParaRPr sz="2000"/>
          </a:p>
          <a:p>
            <a:pPr indent="0" lvl="0" marL="0" rtl="0" algn="l">
              <a:spcBef>
                <a:spcPts val="1600"/>
              </a:spcBef>
              <a:spcAft>
                <a:spcPts val="0"/>
              </a:spcAft>
              <a:buNone/>
            </a:pPr>
            <a:r>
              <a:rPr lang="en" sz="2000"/>
              <a:t>&gt; And most importantly, how does it work?</a:t>
            </a:r>
            <a:endParaRPr sz="2000"/>
          </a:p>
          <a:p>
            <a:pPr indent="0" lvl="0" marL="0" rtl="0" algn="l">
              <a:spcBef>
                <a:spcPts val="1600"/>
              </a:spcBef>
              <a:spcAft>
                <a:spcPts val="0"/>
              </a:spcAft>
              <a:buNone/>
            </a:pPr>
            <a:r>
              <a:rPr lang="en" sz="2000"/>
              <a:t>&gt; Relation between STLs and, class and objects.</a:t>
            </a:r>
            <a:endParaRPr sz="2000"/>
          </a:p>
          <a:p>
            <a:pPr indent="0" lvl="0" marL="0" rtl="0" algn="l">
              <a:spcBef>
                <a:spcPts val="1600"/>
              </a:spcBef>
              <a:spcAft>
                <a:spcPts val="1600"/>
              </a:spcAft>
              <a:buNone/>
            </a:pPr>
            <a:r>
              <a:rPr lang="en" sz="2000"/>
              <a:t>&gt; Build our own library.</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1"/>
          <p:cNvSpPr txBox="1"/>
          <p:nvPr>
            <p:ph type="title"/>
          </p:nvPr>
        </p:nvSpPr>
        <p:spPr>
          <a:xfrm>
            <a:off x="1303800" y="598575"/>
            <a:ext cx="7694700" cy="7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What is a class?</a:t>
            </a:r>
            <a:endParaRPr sz="3600"/>
          </a:p>
        </p:txBody>
      </p:sp>
      <p:sp>
        <p:nvSpPr>
          <p:cNvPr id="386" name="Google Shape;386;p31"/>
          <p:cNvSpPr txBox="1"/>
          <p:nvPr>
            <p:ph idx="1" type="body"/>
          </p:nvPr>
        </p:nvSpPr>
        <p:spPr>
          <a:xfrm>
            <a:off x="1303800" y="1327250"/>
            <a:ext cx="7761000" cy="36684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000000"/>
              </a:buClr>
              <a:buSzPts val="2300"/>
              <a:buFont typeface="Arial"/>
              <a:buChar char="●"/>
            </a:pPr>
            <a:r>
              <a:rPr lang="en" sz="2300">
                <a:solidFill>
                  <a:srgbClr val="000000"/>
                </a:solidFill>
                <a:highlight>
                  <a:srgbClr val="FFFFFF"/>
                </a:highlight>
                <a:latin typeface="Arial"/>
                <a:ea typeface="Arial"/>
                <a:cs typeface="Arial"/>
                <a:sym typeface="Arial"/>
              </a:rPr>
              <a:t>Class is a blueprint for any functional entity which defines its properties and its function. Like Human Being, having body parts, and performing various actions.</a:t>
            </a:r>
            <a:endParaRPr sz="2300">
              <a:solidFill>
                <a:srgbClr val="000000"/>
              </a:solidFill>
              <a:highlight>
                <a:srgbClr val="FFFFFF"/>
              </a:highlight>
              <a:latin typeface="Arial"/>
              <a:ea typeface="Arial"/>
              <a:cs typeface="Arial"/>
              <a:sym typeface="Arial"/>
            </a:endParaRPr>
          </a:p>
          <a:p>
            <a:pPr indent="-374650" lvl="0" marL="457200" rtl="0" algn="l">
              <a:spcBef>
                <a:spcPts val="0"/>
              </a:spcBef>
              <a:spcAft>
                <a:spcPts val="0"/>
              </a:spcAft>
              <a:buClr>
                <a:srgbClr val="000000"/>
              </a:buClr>
              <a:buSzPts val="2300"/>
              <a:buFont typeface="Arial"/>
              <a:buChar char="●"/>
            </a:pPr>
            <a:r>
              <a:rPr lang="en" sz="2300">
                <a:solidFill>
                  <a:srgbClr val="000000"/>
                </a:solidFill>
                <a:highlight>
                  <a:srgbClr val="FFFFFF"/>
                </a:highlight>
                <a:latin typeface="Arial"/>
                <a:ea typeface="Arial"/>
                <a:cs typeface="Arial"/>
                <a:sym typeface="Arial"/>
              </a:rPr>
              <a:t>When you define a class, you define a blueprint for an object.This doesn’t actually define any data, but it does define what the class actually name means, that is, what an object of the class will consist of and what operations can be performed on such an object.</a:t>
            </a:r>
            <a:endParaRPr sz="2300">
              <a:solidFill>
                <a:srgbClr val="000000"/>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Layout of today’s session:</a:t>
            </a:r>
            <a:endParaRPr sz="4000"/>
          </a:p>
        </p:txBody>
      </p:sp>
      <p:sp>
        <p:nvSpPr>
          <p:cNvPr id="284" name="Google Shape;284;p14"/>
          <p:cNvSpPr txBox="1"/>
          <p:nvPr>
            <p:ph idx="1" type="body"/>
          </p:nvPr>
        </p:nvSpPr>
        <p:spPr>
          <a:xfrm>
            <a:off x="940075" y="1960700"/>
            <a:ext cx="7829400" cy="2571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Common Programming paradigms.</a:t>
            </a:r>
            <a:endParaRPr sz="3000"/>
          </a:p>
          <a:p>
            <a:pPr indent="-419100" lvl="0" marL="457200" rtl="0" algn="l">
              <a:spcBef>
                <a:spcPts val="0"/>
              </a:spcBef>
              <a:spcAft>
                <a:spcPts val="0"/>
              </a:spcAft>
              <a:buSzPts val="3000"/>
              <a:buChar char="●"/>
            </a:pPr>
            <a:r>
              <a:rPr lang="en" sz="3000"/>
              <a:t>Why Object Oriented Programming?</a:t>
            </a:r>
            <a:endParaRPr sz="3000"/>
          </a:p>
          <a:p>
            <a:pPr indent="-419100" lvl="0" marL="457200" rtl="0" algn="l">
              <a:spcBef>
                <a:spcPts val="0"/>
              </a:spcBef>
              <a:spcAft>
                <a:spcPts val="0"/>
              </a:spcAft>
              <a:buSzPts val="3000"/>
              <a:buChar char="●"/>
            </a:pPr>
            <a:r>
              <a:rPr lang="en" sz="3000"/>
              <a:t>Features of object oriented programming</a:t>
            </a:r>
            <a:endParaRPr sz="3000"/>
          </a:p>
          <a:p>
            <a:pPr indent="-419100" lvl="0" marL="457200" rtl="0" algn="l">
              <a:spcBef>
                <a:spcPts val="0"/>
              </a:spcBef>
              <a:spcAft>
                <a:spcPts val="0"/>
              </a:spcAft>
              <a:buSzPts val="3000"/>
              <a:buChar char="●"/>
            </a:pPr>
            <a:r>
              <a:rPr lang="en" sz="3000"/>
              <a:t>Basic Syntax</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2"/>
          <p:cNvSpPr txBox="1"/>
          <p:nvPr>
            <p:ph type="title"/>
          </p:nvPr>
        </p:nvSpPr>
        <p:spPr>
          <a:xfrm>
            <a:off x="1303800" y="598575"/>
            <a:ext cx="76737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classes and objects work?</a:t>
            </a:r>
            <a:endParaRPr/>
          </a:p>
        </p:txBody>
      </p:sp>
      <p:sp>
        <p:nvSpPr>
          <p:cNvPr id="392" name="Google Shape;392;p32"/>
          <p:cNvSpPr txBox="1"/>
          <p:nvPr>
            <p:ph idx="1" type="body"/>
          </p:nvPr>
        </p:nvSpPr>
        <p:spPr>
          <a:xfrm>
            <a:off x="401350" y="1665225"/>
            <a:ext cx="8576100" cy="28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Class doesn’t take any space. It is a user defined data type.</a:t>
            </a:r>
            <a:endParaRPr sz="2400">
              <a:solidFill>
                <a:srgbClr val="000000"/>
              </a:solidFill>
            </a:endParaRPr>
          </a:p>
          <a:p>
            <a:pPr indent="0" lvl="0" marL="0" rtl="0" algn="l">
              <a:spcBef>
                <a:spcPts val="1600"/>
              </a:spcBef>
              <a:spcAft>
                <a:spcPts val="0"/>
              </a:spcAft>
              <a:buNone/>
            </a:pPr>
            <a:r>
              <a:rPr lang="en" sz="2400">
                <a:solidFill>
                  <a:srgbClr val="000000"/>
                </a:solidFill>
              </a:rPr>
              <a:t>It is of no use if don’t create any object.</a:t>
            </a:r>
            <a:endParaRPr sz="2400">
              <a:solidFill>
                <a:srgbClr val="000000"/>
              </a:solidFill>
            </a:endParaRPr>
          </a:p>
          <a:p>
            <a:pPr indent="0" lvl="0" marL="0" rtl="0" algn="l">
              <a:spcBef>
                <a:spcPts val="1600"/>
              </a:spcBef>
              <a:spcAft>
                <a:spcPts val="1600"/>
              </a:spcAft>
              <a:buNone/>
            </a:pPr>
            <a:r>
              <a:rPr lang="en" sz="2400">
                <a:solidFill>
                  <a:srgbClr val="000000"/>
                </a:solidFill>
              </a:rPr>
              <a:t>For eg., There is an almirah (Class) which is locked, you can’t use anything from inside it unless you have a key(object).</a:t>
            </a:r>
            <a:endParaRPr sz="2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3"/>
          <p:cNvSpPr txBox="1"/>
          <p:nvPr>
            <p:ph type="title"/>
          </p:nvPr>
        </p:nvSpPr>
        <p:spPr>
          <a:xfrm>
            <a:off x="1303800" y="239400"/>
            <a:ext cx="7652400" cy="10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 between STLs and, classes and objects</a:t>
            </a:r>
            <a:endParaRPr/>
          </a:p>
        </p:txBody>
      </p:sp>
      <p:sp>
        <p:nvSpPr>
          <p:cNvPr id="398" name="Google Shape;398;p33"/>
          <p:cNvSpPr txBox="1"/>
          <p:nvPr>
            <p:ph idx="1" type="body"/>
          </p:nvPr>
        </p:nvSpPr>
        <p:spPr>
          <a:xfrm>
            <a:off x="147850" y="1411725"/>
            <a:ext cx="8924700" cy="363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Remember this syntax?</a:t>
            </a:r>
            <a:endParaRPr sz="2600"/>
          </a:p>
          <a:p>
            <a:pPr indent="0" lvl="0" marL="0" rtl="0" algn="ctr">
              <a:spcBef>
                <a:spcPts val="1600"/>
              </a:spcBef>
              <a:spcAft>
                <a:spcPts val="0"/>
              </a:spcAft>
              <a:buNone/>
            </a:pPr>
            <a:r>
              <a:rPr b="1" lang="en" sz="2600"/>
              <a:t>vector&lt;int&gt; vec;</a:t>
            </a:r>
            <a:endParaRPr b="1" sz="2600"/>
          </a:p>
          <a:p>
            <a:pPr indent="0" lvl="0" marL="0" rtl="0" algn="l">
              <a:spcBef>
                <a:spcPts val="1600"/>
              </a:spcBef>
              <a:spcAft>
                <a:spcPts val="0"/>
              </a:spcAft>
              <a:buNone/>
            </a:pPr>
            <a:r>
              <a:rPr lang="en" sz="2600"/>
              <a:t>&gt; Vector is a class and vec is its object.</a:t>
            </a:r>
            <a:endParaRPr sz="2600"/>
          </a:p>
          <a:p>
            <a:pPr indent="0" lvl="0" marL="0" rtl="0" algn="ctr">
              <a:spcBef>
                <a:spcPts val="1600"/>
              </a:spcBef>
              <a:spcAft>
                <a:spcPts val="0"/>
              </a:spcAft>
              <a:buNone/>
            </a:pPr>
            <a:r>
              <a:rPr b="1" lang="en" sz="2600"/>
              <a:t>vec.erase(3);</a:t>
            </a:r>
            <a:endParaRPr b="1" sz="2600"/>
          </a:p>
          <a:p>
            <a:pPr indent="0" lvl="0" marL="0" rtl="0" algn="l">
              <a:spcBef>
                <a:spcPts val="1600"/>
              </a:spcBef>
              <a:spcAft>
                <a:spcPts val="1600"/>
              </a:spcAft>
              <a:buNone/>
            </a:pPr>
            <a:r>
              <a:rPr lang="en" sz="2600"/>
              <a:t>&gt; erase() is a function inside the vector class and we are using it through vector’s object, i.e. vec</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4"/>
          <p:cNvSpPr txBox="1"/>
          <p:nvPr>
            <p:ph type="title"/>
          </p:nvPr>
        </p:nvSpPr>
        <p:spPr>
          <a:xfrm>
            <a:off x="1303800" y="112650"/>
            <a:ext cx="7694700" cy="6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Wanna build your own cool library?</a:t>
            </a:r>
            <a:endParaRPr/>
          </a:p>
        </p:txBody>
      </p:sp>
      <p:sp>
        <p:nvSpPr>
          <p:cNvPr id="404" name="Google Shape;404;p34"/>
          <p:cNvSpPr txBox="1"/>
          <p:nvPr>
            <p:ph idx="1" type="body"/>
          </p:nvPr>
        </p:nvSpPr>
        <p:spPr>
          <a:xfrm>
            <a:off x="232350" y="1432850"/>
            <a:ext cx="8724000" cy="3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But before that, a common practice in building C++ libraries, and in any general C++ development:</a:t>
            </a:r>
            <a:endParaRPr sz="2100"/>
          </a:p>
          <a:p>
            <a:pPr indent="0" lvl="0" marL="0" rtl="0" algn="l">
              <a:spcBef>
                <a:spcPts val="1600"/>
              </a:spcBef>
              <a:spcAft>
                <a:spcPts val="0"/>
              </a:spcAft>
              <a:buNone/>
            </a:pPr>
            <a:r>
              <a:rPr lang="en" sz="2100"/>
              <a:t>&gt; Keep class definitions and usage in different files.</a:t>
            </a:r>
            <a:endParaRPr sz="2100"/>
          </a:p>
          <a:p>
            <a:pPr indent="0" lvl="0" marL="0" rtl="0" algn="l">
              <a:spcBef>
                <a:spcPts val="1600"/>
              </a:spcBef>
              <a:spcAft>
                <a:spcPts val="0"/>
              </a:spcAft>
              <a:buNone/>
            </a:pPr>
            <a:r>
              <a:rPr lang="en" sz="2100"/>
              <a:t>&gt; Class definition files are known as header files (my_library.h) and the usage files are kept as cpp files (my_file.cpp)</a:t>
            </a:r>
            <a:endParaRPr sz="2100"/>
          </a:p>
          <a:p>
            <a:pPr indent="0" lvl="0" marL="0" rtl="0" algn="l">
              <a:spcBef>
                <a:spcPts val="1600"/>
              </a:spcBef>
              <a:spcAft>
                <a:spcPts val="1600"/>
              </a:spcAft>
              <a:buNone/>
            </a:pPr>
            <a:r>
              <a:rPr lang="en" sz="2100"/>
              <a:t>&gt; For example, vector is a class and has all its functions inside it. You just use it in your cpp file. You don’t need to code explicit functions for vector.</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35"/>
          <p:cNvSpPr txBox="1"/>
          <p:nvPr>
            <p:ph idx="1" type="body"/>
          </p:nvPr>
        </p:nvSpPr>
        <p:spPr>
          <a:xfrm>
            <a:off x="158425" y="1517350"/>
            <a:ext cx="8808300" cy="346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t>Ready, set and build!</a:t>
            </a:r>
            <a:endParaRPr sz="3900"/>
          </a:p>
          <a:p>
            <a:pPr indent="0" lvl="0" marL="0" rtl="0" algn="ctr">
              <a:spcBef>
                <a:spcPts val="1600"/>
              </a:spcBef>
              <a:spcAft>
                <a:spcPts val="1600"/>
              </a:spcAft>
              <a:buNone/>
            </a:pPr>
            <a:r>
              <a:rPr lang="en" sz="3900"/>
              <a:t>Let’s get started and do some practical.</a:t>
            </a:r>
            <a:endParaRPr sz="3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6"/>
          <p:cNvSpPr txBox="1"/>
          <p:nvPr>
            <p:ph idx="1" type="body"/>
          </p:nvPr>
        </p:nvSpPr>
        <p:spPr>
          <a:xfrm>
            <a:off x="116175" y="1475100"/>
            <a:ext cx="8861400" cy="3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200"/>
              <a:t>OOPs doesn’t end here.</a:t>
            </a:r>
            <a:endParaRPr b="1" sz="3200"/>
          </a:p>
          <a:p>
            <a:pPr indent="0" lvl="0" marL="0" rtl="0" algn="l">
              <a:spcBef>
                <a:spcPts val="1600"/>
              </a:spcBef>
              <a:spcAft>
                <a:spcPts val="1600"/>
              </a:spcAft>
              <a:buNone/>
            </a:pPr>
            <a:r>
              <a:rPr lang="en" sz="3200"/>
              <a:t>&gt; Remember, yesterday we said in the last slide that, the STL you saw yesterday wasn’t even close to 5% ?</a:t>
            </a:r>
            <a:endParaRPr sz="3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37"/>
          <p:cNvSpPr txBox="1"/>
          <p:nvPr>
            <p:ph idx="1" type="body"/>
          </p:nvPr>
        </p:nvSpPr>
        <p:spPr>
          <a:xfrm>
            <a:off x="63375" y="80975"/>
            <a:ext cx="8935200" cy="49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Now you know, STL is built with OOPs techniques.</a:t>
            </a:r>
            <a:endParaRPr sz="2300"/>
          </a:p>
          <a:p>
            <a:pPr indent="0" lvl="0" marL="0" rtl="0" algn="l">
              <a:spcBef>
                <a:spcPts val="1600"/>
              </a:spcBef>
              <a:spcAft>
                <a:spcPts val="0"/>
              </a:spcAft>
              <a:buNone/>
            </a:pPr>
            <a:r>
              <a:t/>
            </a:r>
            <a:endParaRPr sz="2300"/>
          </a:p>
          <a:p>
            <a:pPr indent="0" lvl="0" marL="0" rtl="0" algn="l">
              <a:spcBef>
                <a:spcPts val="1600"/>
              </a:spcBef>
              <a:spcAft>
                <a:spcPts val="0"/>
              </a:spcAft>
              <a:buNone/>
            </a:pPr>
            <a:r>
              <a:rPr lang="en" sz="2300"/>
              <a:t>So imagine how vast and in-depth topic Object Oriented Programming might be!</a:t>
            </a:r>
            <a:endParaRPr sz="2300"/>
          </a:p>
          <a:p>
            <a:pPr indent="0" lvl="0" marL="0" rtl="0" algn="l">
              <a:spcBef>
                <a:spcPts val="1600"/>
              </a:spcBef>
              <a:spcAft>
                <a:spcPts val="1600"/>
              </a:spcAft>
              <a:buNone/>
            </a:pPr>
            <a:r>
              <a:t/>
            </a:r>
            <a:endParaRPr sz="2400"/>
          </a:p>
        </p:txBody>
      </p:sp>
      <p:pic>
        <p:nvPicPr>
          <p:cNvPr id="420" name="Google Shape;420;p37"/>
          <p:cNvPicPr preferRelativeResize="0"/>
          <p:nvPr/>
        </p:nvPicPr>
        <p:blipFill>
          <a:blip r:embed="rId3">
            <a:alphaModFix/>
          </a:blip>
          <a:stretch>
            <a:fillRect/>
          </a:stretch>
        </p:blipFill>
        <p:spPr>
          <a:xfrm>
            <a:off x="234850" y="2369325"/>
            <a:ext cx="3979435" cy="2633450"/>
          </a:xfrm>
          <a:prstGeom prst="rect">
            <a:avLst/>
          </a:prstGeom>
          <a:noFill/>
          <a:ln>
            <a:noFill/>
          </a:ln>
        </p:spPr>
      </p:pic>
      <p:pic>
        <p:nvPicPr>
          <p:cNvPr id="421" name="Google Shape;421;p37"/>
          <p:cNvPicPr preferRelativeResize="0"/>
          <p:nvPr/>
        </p:nvPicPr>
        <p:blipFill>
          <a:blip r:embed="rId4">
            <a:alphaModFix/>
          </a:blip>
          <a:stretch>
            <a:fillRect/>
          </a:stretch>
        </p:blipFill>
        <p:spPr>
          <a:xfrm>
            <a:off x="4463050" y="2432024"/>
            <a:ext cx="4535525" cy="2508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38"/>
          <p:cNvSpPr txBox="1"/>
          <p:nvPr>
            <p:ph type="title"/>
          </p:nvPr>
        </p:nvSpPr>
        <p:spPr>
          <a:xfrm>
            <a:off x="63375" y="80975"/>
            <a:ext cx="9009000" cy="4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Wanna proceed in development with C++, OOPs + STL is a must!</a:t>
            </a:r>
            <a:endParaRPr sz="2500"/>
          </a:p>
        </p:txBody>
      </p:sp>
      <p:pic>
        <p:nvPicPr>
          <p:cNvPr id="427" name="Google Shape;427;p38"/>
          <p:cNvPicPr preferRelativeResize="0"/>
          <p:nvPr/>
        </p:nvPicPr>
        <p:blipFill>
          <a:blip r:embed="rId3">
            <a:alphaModFix/>
          </a:blip>
          <a:stretch>
            <a:fillRect/>
          </a:stretch>
        </p:blipFill>
        <p:spPr>
          <a:xfrm>
            <a:off x="549225" y="730485"/>
            <a:ext cx="8248626" cy="44130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pic>
        <p:nvPicPr>
          <p:cNvPr id="432" name="Google Shape;432;p39"/>
          <p:cNvPicPr preferRelativeResize="0"/>
          <p:nvPr/>
        </p:nvPicPr>
        <p:blipFill>
          <a:blip r:embed="rId3">
            <a:alphaModFix/>
          </a:blip>
          <a:stretch>
            <a:fillRect/>
          </a:stretch>
        </p:blipFill>
        <p:spPr>
          <a:xfrm>
            <a:off x="7518851" y="1918201"/>
            <a:ext cx="1003661" cy="1017175"/>
          </a:xfrm>
          <a:prstGeom prst="rect">
            <a:avLst/>
          </a:prstGeom>
          <a:noFill/>
          <a:ln>
            <a:noFill/>
          </a:ln>
        </p:spPr>
      </p:pic>
      <p:pic>
        <p:nvPicPr>
          <p:cNvPr id="433" name="Google Shape;433;p39"/>
          <p:cNvPicPr preferRelativeResize="0"/>
          <p:nvPr/>
        </p:nvPicPr>
        <p:blipFill>
          <a:blip r:embed="rId4">
            <a:alphaModFix/>
          </a:blip>
          <a:stretch>
            <a:fillRect/>
          </a:stretch>
        </p:blipFill>
        <p:spPr>
          <a:xfrm rot="1831335">
            <a:off x="6666336" y="493613"/>
            <a:ext cx="2311303" cy="821798"/>
          </a:xfrm>
          <a:prstGeom prst="rect">
            <a:avLst/>
          </a:prstGeom>
          <a:noFill/>
          <a:ln>
            <a:noFill/>
          </a:ln>
        </p:spPr>
      </p:pic>
      <p:pic>
        <p:nvPicPr>
          <p:cNvPr id="434" name="Google Shape;434;p39"/>
          <p:cNvPicPr preferRelativeResize="0"/>
          <p:nvPr/>
        </p:nvPicPr>
        <p:blipFill>
          <a:blip r:embed="rId5">
            <a:alphaModFix/>
          </a:blip>
          <a:stretch>
            <a:fillRect/>
          </a:stretch>
        </p:blipFill>
        <p:spPr>
          <a:xfrm rot="-1128653">
            <a:off x="169333" y="375794"/>
            <a:ext cx="2011109" cy="1057438"/>
          </a:xfrm>
          <a:prstGeom prst="rect">
            <a:avLst/>
          </a:prstGeom>
          <a:noFill/>
          <a:ln>
            <a:noFill/>
          </a:ln>
        </p:spPr>
      </p:pic>
      <p:pic>
        <p:nvPicPr>
          <p:cNvPr id="435" name="Google Shape;435;p39"/>
          <p:cNvPicPr preferRelativeResize="0"/>
          <p:nvPr/>
        </p:nvPicPr>
        <p:blipFill>
          <a:blip r:embed="rId6">
            <a:alphaModFix/>
          </a:blip>
          <a:stretch>
            <a:fillRect/>
          </a:stretch>
        </p:blipFill>
        <p:spPr>
          <a:xfrm rot="-1351839">
            <a:off x="247048" y="1846574"/>
            <a:ext cx="1035029" cy="1221326"/>
          </a:xfrm>
          <a:prstGeom prst="rect">
            <a:avLst/>
          </a:prstGeom>
          <a:noFill/>
          <a:ln>
            <a:noFill/>
          </a:ln>
        </p:spPr>
      </p:pic>
      <p:pic>
        <p:nvPicPr>
          <p:cNvPr id="436" name="Google Shape;436;p39"/>
          <p:cNvPicPr preferRelativeResize="0"/>
          <p:nvPr/>
        </p:nvPicPr>
        <p:blipFill>
          <a:blip r:embed="rId7">
            <a:alphaModFix/>
          </a:blip>
          <a:stretch>
            <a:fillRect/>
          </a:stretch>
        </p:blipFill>
        <p:spPr>
          <a:xfrm>
            <a:off x="1476574" y="1317299"/>
            <a:ext cx="1326225" cy="1326225"/>
          </a:xfrm>
          <a:prstGeom prst="rect">
            <a:avLst/>
          </a:prstGeom>
          <a:noFill/>
          <a:ln>
            <a:noFill/>
          </a:ln>
        </p:spPr>
      </p:pic>
      <p:pic>
        <p:nvPicPr>
          <p:cNvPr id="437" name="Google Shape;437;p39"/>
          <p:cNvPicPr preferRelativeResize="0"/>
          <p:nvPr/>
        </p:nvPicPr>
        <p:blipFill>
          <a:blip r:embed="rId8">
            <a:alphaModFix/>
          </a:blip>
          <a:stretch>
            <a:fillRect/>
          </a:stretch>
        </p:blipFill>
        <p:spPr>
          <a:xfrm rot="8">
            <a:off x="7308675" y="4015627"/>
            <a:ext cx="1424025" cy="1017171"/>
          </a:xfrm>
          <a:prstGeom prst="rect">
            <a:avLst/>
          </a:prstGeom>
          <a:noFill/>
          <a:ln>
            <a:noFill/>
          </a:ln>
        </p:spPr>
      </p:pic>
      <p:pic>
        <p:nvPicPr>
          <p:cNvPr id="438" name="Google Shape;438;p39"/>
          <p:cNvPicPr preferRelativeResize="0"/>
          <p:nvPr/>
        </p:nvPicPr>
        <p:blipFill>
          <a:blip r:embed="rId9">
            <a:alphaModFix/>
          </a:blip>
          <a:stretch>
            <a:fillRect/>
          </a:stretch>
        </p:blipFill>
        <p:spPr>
          <a:xfrm>
            <a:off x="6591151" y="3008175"/>
            <a:ext cx="2475450" cy="818250"/>
          </a:xfrm>
          <a:prstGeom prst="rect">
            <a:avLst/>
          </a:prstGeom>
          <a:noFill/>
          <a:ln>
            <a:noFill/>
          </a:ln>
        </p:spPr>
      </p:pic>
      <p:pic>
        <p:nvPicPr>
          <p:cNvPr id="439" name="Google Shape;439;p39"/>
          <p:cNvPicPr preferRelativeResize="0"/>
          <p:nvPr/>
        </p:nvPicPr>
        <p:blipFill>
          <a:blip r:embed="rId10">
            <a:alphaModFix/>
          </a:blip>
          <a:stretch>
            <a:fillRect/>
          </a:stretch>
        </p:blipFill>
        <p:spPr>
          <a:xfrm rot="-426759">
            <a:off x="4478016" y="186531"/>
            <a:ext cx="976144" cy="971810"/>
          </a:xfrm>
          <a:prstGeom prst="rect">
            <a:avLst/>
          </a:prstGeom>
          <a:noFill/>
          <a:ln>
            <a:noFill/>
          </a:ln>
        </p:spPr>
      </p:pic>
      <p:pic>
        <p:nvPicPr>
          <p:cNvPr id="440" name="Google Shape;440;p39"/>
          <p:cNvPicPr preferRelativeResize="0"/>
          <p:nvPr/>
        </p:nvPicPr>
        <p:blipFill>
          <a:blip r:embed="rId11">
            <a:alphaModFix/>
          </a:blip>
          <a:stretch>
            <a:fillRect/>
          </a:stretch>
        </p:blipFill>
        <p:spPr>
          <a:xfrm>
            <a:off x="177150" y="3219603"/>
            <a:ext cx="2244675" cy="580247"/>
          </a:xfrm>
          <a:prstGeom prst="rect">
            <a:avLst/>
          </a:prstGeom>
          <a:noFill/>
          <a:ln>
            <a:noFill/>
          </a:ln>
        </p:spPr>
      </p:pic>
      <p:pic>
        <p:nvPicPr>
          <p:cNvPr id="441" name="Google Shape;441;p39"/>
          <p:cNvPicPr preferRelativeResize="0"/>
          <p:nvPr/>
        </p:nvPicPr>
        <p:blipFill>
          <a:blip r:embed="rId12">
            <a:alphaModFix/>
          </a:blip>
          <a:stretch>
            <a:fillRect/>
          </a:stretch>
        </p:blipFill>
        <p:spPr>
          <a:xfrm rot="-1043467">
            <a:off x="4750251" y="3965978"/>
            <a:ext cx="1751671" cy="937142"/>
          </a:xfrm>
          <a:prstGeom prst="rect">
            <a:avLst/>
          </a:prstGeom>
          <a:noFill/>
          <a:ln>
            <a:noFill/>
          </a:ln>
        </p:spPr>
      </p:pic>
      <p:pic>
        <p:nvPicPr>
          <p:cNvPr id="442" name="Google Shape;442;p39"/>
          <p:cNvPicPr preferRelativeResize="0"/>
          <p:nvPr/>
        </p:nvPicPr>
        <p:blipFill>
          <a:blip r:embed="rId13">
            <a:alphaModFix/>
          </a:blip>
          <a:stretch>
            <a:fillRect/>
          </a:stretch>
        </p:blipFill>
        <p:spPr>
          <a:xfrm>
            <a:off x="494550" y="4077625"/>
            <a:ext cx="893175" cy="893175"/>
          </a:xfrm>
          <a:prstGeom prst="rect">
            <a:avLst/>
          </a:prstGeom>
          <a:noFill/>
          <a:ln>
            <a:noFill/>
          </a:ln>
        </p:spPr>
      </p:pic>
      <p:pic>
        <p:nvPicPr>
          <p:cNvPr id="443" name="Google Shape;443;p39"/>
          <p:cNvPicPr preferRelativeResize="0"/>
          <p:nvPr/>
        </p:nvPicPr>
        <p:blipFill>
          <a:blip r:embed="rId14">
            <a:alphaModFix/>
          </a:blip>
          <a:stretch>
            <a:fillRect/>
          </a:stretch>
        </p:blipFill>
        <p:spPr>
          <a:xfrm rot="493682">
            <a:off x="2558832" y="3817538"/>
            <a:ext cx="1239525" cy="1234025"/>
          </a:xfrm>
          <a:prstGeom prst="rect">
            <a:avLst/>
          </a:prstGeom>
          <a:noFill/>
          <a:ln>
            <a:noFill/>
          </a:ln>
        </p:spPr>
      </p:pic>
      <p:pic>
        <p:nvPicPr>
          <p:cNvPr id="444" name="Google Shape;444;p39"/>
          <p:cNvPicPr preferRelativeResize="0"/>
          <p:nvPr/>
        </p:nvPicPr>
        <p:blipFill>
          <a:blip r:embed="rId15">
            <a:alphaModFix/>
          </a:blip>
          <a:stretch>
            <a:fillRect/>
          </a:stretch>
        </p:blipFill>
        <p:spPr>
          <a:xfrm>
            <a:off x="2297225" y="163850"/>
            <a:ext cx="1017175" cy="1017175"/>
          </a:xfrm>
          <a:prstGeom prst="rect">
            <a:avLst/>
          </a:prstGeom>
          <a:noFill/>
          <a:ln>
            <a:noFill/>
          </a:ln>
        </p:spPr>
      </p:pic>
      <p:pic>
        <p:nvPicPr>
          <p:cNvPr id="445" name="Google Shape;445;p39"/>
          <p:cNvPicPr preferRelativeResize="0"/>
          <p:nvPr/>
        </p:nvPicPr>
        <p:blipFill>
          <a:blip r:embed="rId16">
            <a:alphaModFix/>
          </a:blip>
          <a:stretch>
            <a:fillRect/>
          </a:stretch>
        </p:blipFill>
        <p:spPr>
          <a:xfrm>
            <a:off x="2955200" y="1186292"/>
            <a:ext cx="3646725" cy="2473182"/>
          </a:xfrm>
          <a:prstGeom prst="rect">
            <a:avLst/>
          </a:prstGeom>
          <a:noFill/>
          <a:ln>
            <a:noFill/>
          </a:ln>
        </p:spPr>
      </p:pic>
      <p:pic>
        <p:nvPicPr>
          <p:cNvPr id="446" name="Google Shape;446;p39"/>
          <p:cNvPicPr preferRelativeResize="0"/>
          <p:nvPr/>
        </p:nvPicPr>
        <p:blipFill>
          <a:blip r:embed="rId17">
            <a:alphaModFix/>
          </a:blip>
          <a:stretch>
            <a:fillRect/>
          </a:stretch>
        </p:blipFill>
        <p:spPr>
          <a:xfrm rot="570154">
            <a:off x="5879418" y="1078370"/>
            <a:ext cx="1479314" cy="12522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840200" cy="9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t>Common Programming Paradigms</a:t>
            </a:r>
            <a:endParaRPr b="1" sz="3600"/>
          </a:p>
        </p:txBody>
      </p:sp>
      <p:sp>
        <p:nvSpPr>
          <p:cNvPr id="290" name="Google Shape;290;p15"/>
          <p:cNvSpPr txBox="1"/>
          <p:nvPr>
            <p:ph idx="1" type="body"/>
          </p:nvPr>
        </p:nvSpPr>
        <p:spPr>
          <a:xfrm>
            <a:off x="1303800" y="1624975"/>
            <a:ext cx="7030500" cy="29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800"/>
          </a:p>
          <a:p>
            <a:pPr indent="-381000" lvl="0" marL="457200" rtl="0" algn="l">
              <a:spcBef>
                <a:spcPts val="1600"/>
              </a:spcBef>
              <a:spcAft>
                <a:spcPts val="0"/>
              </a:spcAft>
              <a:buSzPts val="2400"/>
              <a:buChar char="●"/>
            </a:pPr>
            <a:r>
              <a:rPr lang="en" sz="2400"/>
              <a:t>Procedural Programming (functions)</a:t>
            </a:r>
            <a:endParaRPr sz="2400"/>
          </a:p>
          <a:p>
            <a:pPr indent="-381000" lvl="0" marL="457200" rtl="0" algn="l">
              <a:spcBef>
                <a:spcPts val="0"/>
              </a:spcBef>
              <a:spcAft>
                <a:spcPts val="0"/>
              </a:spcAft>
              <a:buSzPts val="2400"/>
              <a:buChar char="●"/>
            </a:pPr>
            <a:r>
              <a:rPr lang="en" sz="2400"/>
              <a:t>Modular Programming (namespaces)</a:t>
            </a:r>
            <a:endParaRPr sz="2400"/>
          </a:p>
          <a:p>
            <a:pPr indent="-381000" lvl="0" marL="457200" rtl="0" algn="l">
              <a:spcBef>
                <a:spcPts val="0"/>
              </a:spcBef>
              <a:spcAft>
                <a:spcPts val="0"/>
              </a:spcAft>
              <a:buSzPts val="2400"/>
              <a:buChar char="●"/>
            </a:pPr>
            <a:r>
              <a:rPr lang="en" sz="2400"/>
              <a:t>Object Oriented Programming (classes)</a:t>
            </a:r>
            <a:endParaRPr sz="2400"/>
          </a:p>
          <a:p>
            <a:pPr indent="-381000" lvl="0" marL="457200" rtl="0" algn="l">
              <a:spcBef>
                <a:spcPts val="0"/>
              </a:spcBef>
              <a:spcAft>
                <a:spcPts val="0"/>
              </a:spcAft>
              <a:buSzPts val="2400"/>
              <a:buChar char="●"/>
            </a:pPr>
            <a:r>
              <a:rPr lang="en" sz="2400"/>
              <a:t>Generic Programming (templates)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94" name="Shape 294"/>
        <p:cNvGrpSpPr/>
        <p:nvPr/>
      </p:nvGrpSpPr>
      <p:grpSpPr>
        <a:xfrm>
          <a:off x="0" y="0"/>
          <a:ext cx="0" cy="0"/>
          <a:chOff x="0" y="0"/>
          <a:chExt cx="0" cy="0"/>
        </a:xfrm>
      </p:grpSpPr>
      <p:sp>
        <p:nvSpPr>
          <p:cNvPr id="295" name="Google Shape;295;p16"/>
          <p:cNvSpPr txBox="1"/>
          <p:nvPr>
            <p:ph type="title"/>
          </p:nvPr>
        </p:nvSpPr>
        <p:spPr>
          <a:xfrm>
            <a:off x="0" y="268600"/>
            <a:ext cx="9024600" cy="87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So many programming paradigms!!!</a:t>
            </a:r>
            <a:endParaRPr>
              <a:solidFill>
                <a:srgbClr val="000000"/>
              </a:solidFill>
            </a:endParaRPr>
          </a:p>
        </p:txBody>
      </p:sp>
      <p:pic>
        <p:nvPicPr>
          <p:cNvPr id="296" name="Google Shape;296;p16"/>
          <p:cNvPicPr preferRelativeResize="0"/>
          <p:nvPr/>
        </p:nvPicPr>
        <p:blipFill>
          <a:blip r:embed="rId3">
            <a:alphaModFix/>
          </a:blip>
          <a:stretch>
            <a:fillRect/>
          </a:stretch>
        </p:blipFill>
        <p:spPr>
          <a:xfrm>
            <a:off x="0" y="1310200"/>
            <a:ext cx="9144000" cy="3833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222075" y="598575"/>
            <a:ext cx="75204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We will not discuss all of these!!!</a:t>
            </a:r>
            <a:endParaRPr sz="3600"/>
          </a:p>
        </p:txBody>
      </p:sp>
      <p:sp>
        <p:nvSpPr>
          <p:cNvPr id="302" name="Google Shape;302;p17"/>
          <p:cNvSpPr txBox="1"/>
          <p:nvPr>
            <p:ph idx="1" type="body"/>
          </p:nvPr>
        </p:nvSpPr>
        <p:spPr>
          <a:xfrm>
            <a:off x="1128075" y="1811625"/>
            <a:ext cx="7614300" cy="27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In the last two sessions we have used procedural programming.</a:t>
            </a:r>
            <a:endParaRPr b="1" sz="3000"/>
          </a:p>
          <a:p>
            <a:pPr indent="0" lvl="0" marL="0" rtl="0" algn="l">
              <a:spcBef>
                <a:spcPts val="1600"/>
              </a:spcBef>
              <a:spcAft>
                <a:spcPts val="1600"/>
              </a:spcAft>
              <a:buNone/>
            </a:pPr>
            <a:r>
              <a:rPr b="1" lang="en" sz="3000"/>
              <a:t>And STL libraries that we have used are implemented using Generic Programming.</a:t>
            </a:r>
            <a:endParaRPr b="1"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Procedural Programming</a:t>
            </a:r>
            <a:endParaRPr sz="3600"/>
          </a:p>
        </p:txBody>
      </p:sp>
      <p:sp>
        <p:nvSpPr>
          <p:cNvPr id="308" name="Google Shape;308;p18"/>
          <p:cNvSpPr txBox="1"/>
          <p:nvPr>
            <p:ph idx="1" type="body"/>
          </p:nvPr>
        </p:nvSpPr>
        <p:spPr>
          <a:xfrm>
            <a:off x="1222075" y="1597875"/>
            <a:ext cx="7440000" cy="2933700"/>
          </a:xfrm>
          <a:prstGeom prst="rect">
            <a:avLst/>
          </a:prstGeom>
        </p:spPr>
        <p:txBody>
          <a:bodyPr anchorCtr="0" anchor="t" bIns="91425" lIns="91425" spcFirstLastPara="1" rIns="91425" wrap="square" tIns="91425">
            <a:noAutofit/>
          </a:bodyPr>
          <a:lstStyle/>
          <a:p>
            <a:pPr indent="-431800" lvl="0" marL="457200" rtl="0" algn="l">
              <a:spcBef>
                <a:spcPts val="0"/>
              </a:spcBef>
              <a:spcAft>
                <a:spcPts val="0"/>
              </a:spcAft>
              <a:buSzPts val="3200"/>
              <a:buChar char="●"/>
            </a:pPr>
            <a:r>
              <a:rPr lang="en" sz="3200"/>
              <a:t>A program is a list of instructions</a:t>
            </a:r>
            <a:endParaRPr sz="3200"/>
          </a:p>
          <a:p>
            <a:pPr indent="-431800" lvl="0" marL="457200" rtl="0" algn="l">
              <a:spcBef>
                <a:spcPts val="0"/>
              </a:spcBef>
              <a:spcAft>
                <a:spcPts val="0"/>
              </a:spcAft>
              <a:buSzPts val="3200"/>
              <a:buChar char="●"/>
            </a:pPr>
            <a:r>
              <a:rPr lang="en" sz="3200"/>
              <a:t>Concentration is on what is to be done?</a:t>
            </a:r>
            <a:endParaRPr sz="3200"/>
          </a:p>
          <a:p>
            <a:pPr indent="-431800" lvl="0" marL="457200" rtl="0" algn="l">
              <a:spcBef>
                <a:spcPts val="0"/>
              </a:spcBef>
              <a:spcAft>
                <a:spcPts val="0"/>
              </a:spcAft>
              <a:buSzPts val="3200"/>
              <a:buChar char="●"/>
            </a:pPr>
            <a:r>
              <a:rPr lang="en" sz="3200"/>
              <a:t>Problems created by global data</a:t>
            </a:r>
            <a:endParaRPr sz="3200"/>
          </a:p>
          <a:p>
            <a:pPr indent="-431800" lvl="0" marL="457200" rtl="0" algn="l">
              <a:spcBef>
                <a:spcPts val="0"/>
              </a:spcBef>
              <a:spcAft>
                <a:spcPts val="0"/>
              </a:spcAft>
              <a:buSzPts val="3200"/>
              <a:buChar char="●"/>
            </a:pPr>
            <a:r>
              <a:rPr lang="en" sz="3200"/>
              <a:t>No access control !!</a:t>
            </a:r>
            <a:endParaRPr sz="32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Object Oriented Programming</a:t>
            </a:r>
            <a:endParaRPr sz="3600"/>
          </a:p>
        </p:txBody>
      </p:sp>
      <p:sp>
        <p:nvSpPr>
          <p:cNvPr id="314" name="Google Shape;314;p19"/>
          <p:cNvSpPr txBox="1"/>
          <p:nvPr>
            <p:ph idx="1" type="body"/>
          </p:nvPr>
        </p:nvSpPr>
        <p:spPr>
          <a:xfrm>
            <a:off x="792350" y="1893025"/>
            <a:ext cx="8111400" cy="26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As the name suggests, It uses </a:t>
            </a:r>
            <a:r>
              <a:rPr b="1" lang="en" sz="3000"/>
              <a:t>Object</a:t>
            </a:r>
            <a:r>
              <a:rPr lang="en" sz="3000"/>
              <a:t> in programming.</a:t>
            </a:r>
            <a:endParaRPr sz="3000"/>
          </a:p>
          <a:p>
            <a:pPr indent="0" lvl="0" marL="0" rtl="0" algn="l">
              <a:spcBef>
                <a:spcPts val="1600"/>
              </a:spcBef>
              <a:spcAft>
                <a:spcPts val="0"/>
              </a:spcAft>
              <a:buNone/>
            </a:pPr>
            <a:r>
              <a:rPr lang="en" sz="3000"/>
              <a:t>Example of OOPs languages: C++,java,python</a:t>
            </a:r>
            <a:endParaRPr sz="3000"/>
          </a:p>
          <a:p>
            <a:pPr indent="0" lvl="0" marL="0" rtl="0" algn="l">
              <a:spcBef>
                <a:spcPts val="1600"/>
              </a:spcBef>
              <a:spcAft>
                <a:spcPts val="1600"/>
              </a:spcAft>
              <a:buNone/>
            </a:pPr>
            <a:r>
              <a:rPr b="1" lang="en" sz="3600"/>
              <a:t>But What is object???</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18" name="Shape 318"/>
        <p:cNvGrpSpPr/>
        <p:nvPr/>
      </p:nvGrpSpPr>
      <p:grpSpPr>
        <a:xfrm>
          <a:off x="0" y="0"/>
          <a:ext cx="0" cy="0"/>
          <a:chOff x="0" y="0"/>
          <a:chExt cx="0" cy="0"/>
        </a:xfrm>
      </p:grpSpPr>
      <p:sp>
        <p:nvSpPr>
          <p:cNvPr id="319" name="Google Shape;319;p20"/>
          <p:cNvSpPr txBox="1"/>
          <p:nvPr>
            <p:ph type="title"/>
          </p:nvPr>
        </p:nvSpPr>
        <p:spPr>
          <a:xfrm>
            <a:off x="174575" y="362600"/>
            <a:ext cx="8205300" cy="10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solidFill>
                  <a:srgbClr val="000000"/>
                </a:solidFill>
                <a:highlight>
                  <a:srgbClr val="EFEFEF"/>
                </a:highlight>
              </a:rPr>
              <a:t>Object is any real life entity </a:t>
            </a:r>
            <a:endParaRPr sz="4200">
              <a:solidFill>
                <a:srgbClr val="000000"/>
              </a:solidFill>
              <a:highlight>
                <a:srgbClr val="EFEFEF"/>
              </a:highlight>
            </a:endParaRPr>
          </a:p>
        </p:txBody>
      </p:sp>
      <p:pic>
        <p:nvPicPr>
          <p:cNvPr id="320" name="Google Shape;320;p20"/>
          <p:cNvPicPr preferRelativeResize="0"/>
          <p:nvPr/>
        </p:nvPicPr>
        <p:blipFill>
          <a:blip r:embed="rId3">
            <a:alphaModFix/>
          </a:blip>
          <a:stretch>
            <a:fillRect/>
          </a:stretch>
        </p:blipFill>
        <p:spPr>
          <a:xfrm>
            <a:off x="0" y="1621725"/>
            <a:ext cx="9144000" cy="352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Features of OOPS:</a:t>
            </a:r>
            <a:endParaRPr sz="3600"/>
          </a:p>
        </p:txBody>
      </p:sp>
      <p:sp>
        <p:nvSpPr>
          <p:cNvPr id="326" name="Google Shape;326;p21"/>
          <p:cNvSpPr txBox="1"/>
          <p:nvPr>
            <p:ph idx="1" type="body"/>
          </p:nvPr>
        </p:nvSpPr>
        <p:spPr>
          <a:xfrm>
            <a:off x="1303800" y="1597875"/>
            <a:ext cx="7707300" cy="2933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Encapsulation</a:t>
            </a:r>
            <a:endParaRPr sz="3000"/>
          </a:p>
          <a:p>
            <a:pPr indent="-419100" lvl="0" marL="457200" rtl="0" algn="l">
              <a:spcBef>
                <a:spcPts val="0"/>
              </a:spcBef>
              <a:spcAft>
                <a:spcPts val="0"/>
              </a:spcAft>
              <a:buSzPts val="3000"/>
              <a:buChar char="●"/>
            </a:pPr>
            <a:r>
              <a:rPr lang="en" sz="3000"/>
              <a:t>Data Abstraction</a:t>
            </a:r>
            <a:endParaRPr sz="3000"/>
          </a:p>
          <a:p>
            <a:pPr indent="-419100" lvl="0" marL="457200" rtl="0" algn="l">
              <a:spcBef>
                <a:spcPts val="0"/>
              </a:spcBef>
              <a:spcAft>
                <a:spcPts val="0"/>
              </a:spcAft>
              <a:buSzPts val="3000"/>
              <a:buChar char="●"/>
            </a:pPr>
            <a:r>
              <a:rPr lang="en" sz="3000"/>
              <a:t>Polymorphism</a:t>
            </a:r>
            <a:endParaRPr sz="3000"/>
          </a:p>
          <a:p>
            <a:pPr indent="-419100" lvl="0" marL="457200" rtl="0" algn="l">
              <a:spcBef>
                <a:spcPts val="0"/>
              </a:spcBef>
              <a:spcAft>
                <a:spcPts val="0"/>
              </a:spcAft>
              <a:buSzPts val="3000"/>
              <a:buChar char="●"/>
            </a:pPr>
            <a:r>
              <a:rPr lang="en" sz="3000"/>
              <a:t>Inheritance</a:t>
            </a:r>
            <a:endParaRPr sz="3000"/>
          </a:p>
        </p:txBody>
      </p:sp>
      <p:pic>
        <p:nvPicPr>
          <p:cNvPr id="327" name="Google Shape;327;p21"/>
          <p:cNvPicPr preferRelativeResize="0"/>
          <p:nvPr/>
        </p:nvPicPr>
        <p:blipFill rotWithShape="1">
          <a:blip r:embed="rId3">
            <a:alphaModFix/>
          </a:blip>
          <a:srcRect b="15697" l="0" r="0" t="0"/>
          <a:stretch/>
        </p:blipFill>
        <p:spPr>
          <a:xfrm>
            <a:off x="5187925" y="2018150"/>
            <a:ext cx="3658675" cy="2292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